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1864" r:id="rId2"/>
    <p:sldId id="1860" r:id="rId3"/>
    <p:sldId id="1866" r:id="rId4"/>
    <p:sldId id="1865" r:id="rId5"/>
    <p:sldId id="1867" r:id="rId6"/>
    <p:sldId id="30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2"/>
    <p:restoredTop sz="95976"/>
  </p:normalViewPr>
  <p:slideViewPr>
    <p:cSldViewPr snapToGrid="0">
      <p:cViewPr varScale="1">
        <p:scale>
          <a:sx n="111" d="100"/>
          <a:sy n="111" d="100"/>
        </p:scale>
        <p:origin x="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F7C97-44B6-E14E-BD1D-136413668902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64DC6-FA1C-184C-A158-EEC031D27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2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08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45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493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38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022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C778-2891-2608-8EDA-8BF065487E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1827F9-F85F-2170-F673-6D18F59749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312CB-A532-082C-C839-3FB97B35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40D41-0EF4-9E3C-0562-6253BE933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90CDA-A7A9-05E9-F4F0-650222C77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00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337E4-E609-9790-460E-37E3450AB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8C6F9-2FC4-0D9C-E587-5EDB1429C6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7D27D-6375-DB12-E4E9-5F29EFD01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A1B24-D25D-9142-682B-BC216A7D1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BB23E-F008-B3E2-484F-326B232E7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859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7C6B5-D1A7-25DB-AFF5-48FC5CA3B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54ADA4-8CA9-DA55-07A5-377BFE468C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DFAFE-37B0-98A0-B80D-7BDF6D39D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62EFA-C393-938B-B978-FD12659E4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A470E-1FFB-42CD-BA4F-BCDC261B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59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B9A22-55B4-ED77-164D-638A504E7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12870-8807-A601-A252-614E98035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E094D-3A71-6249-F990-FBE01A27D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FEF0F-14BB-7C93-E5D9-6775CD058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F5A6E-4F4C-8ADE-7B45-95C514569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37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50FD7-0BAC-3B91-8EA1-BF0A79271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737983-F1B6-154B-15FA-56B3AEB04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8FBFD-4027-944A-53B7-84ABF6A6D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62C9A-B0C3-6E06-7133-A4C7ACD66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CC9E8-308A-F09F-3C0A-1D21E79D9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6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114B7-2FA9-D032-E926-6C2E07B18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B093D-7F9F-60E0-9B0C-7505F9A5F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9FE40E-5D40-8C0E-B35C-C1C97C4BB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D414B-C109-0E78-75CA-7DDCB2C4E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FB584-0BB3-7A98-5977-793DBB6BE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69DE4-6209-974D-4AF3-142C68B9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69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94F6-E006-3256-1F85-D602C3A7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E18BF-622A-937C-7C8C-DB9AB6193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458861-B03B-E476-EE36-DA7F5126F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3EB6F6-6ACA-DCD2-9A1C-4344E6ECAE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3BC3B0-3EAD-9537-F86A-DA120BA859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81E27E-5B13-61C5-D748-C60FFC154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0EEBDC-6458-6555-9918-D569FC9BB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E7C1D2-FE17-564F-DAA8-06C0A5203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19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6DF56-C986-D1CE-F0E7-E7E9BD8F2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65F331-88E0-C501-504E-026BF0F39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A67729-D7A3-2ADF-F539-E9CD7D0A0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B04A69-24BF-C420-B1DE-EB893E0CD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56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3DD24D-7364-137C-EB0C-86A07857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4F895-E2A5-5A03-A9B6-BCEC91074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0E0920-68E2-98CC-56D2-FDE3D475E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162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EE5FD-0E06-4454-894B-AA90B1215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06A9C-06E0-1EA6-C99D-690599282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DA5FD8-CA75-1846-B36F-116C0D3AB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B14C74-01F2-B826-F6C6-C72C2F558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42132-ECA8-0439-B2BD-39003E113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0F92B-08AD-ED97-1E86-E340D2F1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6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5426A-4439-E7B7-3F29-04E129FA4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DC5F7F-6782-3840-15D5-736D7C33FD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5B400-DE22-6DFB-2BC4-A2D0A8877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B60E2-151C-D755-11E3-B599070D4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D8126C-7A06-6DCC-B2A9-20927EF90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70EAB1-2B63-1DC1-14F8-3BFE75312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83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AF044A-CD4B-078F-8C2D-F7CA51D26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17038-43F0-77E5-00AA-ED64C094A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05092-A3CD-AA20-3BD2-B95525A7A6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5E41A-D3FB-4A4E-9A80-E79E13A223FD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903B-FA63-946A-4C04-7D09A663A1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DDEF7-DEF5-DB30-C684-DF66D74DA7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0CB6D-2AED-AB41-B0DF-6BCE5850A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067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eyNm2QcOw8&amp;feature=youtu.b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524722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Francis and </a:t>
            </a:r>
            <a:r>
              <a:rPr lang="en-US" sz="2400" b="1" dirty="0" err="1">
                <a:latin typeface="+mn-lt"/>
              </a:rPr>
              <a:t>Vavrus</a:t>
            </a:r>
            <a:r>
              <a:rPr lang="en-US" sz="2400" b="1" dirty="0">
                <a:latin typeface="+mn-lt"/>
              </a:rPr>
              <a:t>, 2013 </a:t>
            </a:r>
            <a:endParaRPr lang="en-US" sz="24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9CD1F61E-E81E-0D48-A935-A075CB709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0089" y="1070089"/>
            <a:ext cx="5538872" cy="363038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A147E35-B648-5247-951C-C794F0A40DF9}"/>
              </a:ext>
            </a:extLst>
          </p:cNvPr>
          <p:cNvSpPr/>
          <p:nvPr/>
        </p:nvSpPr>
        <p:spPr>
          <a:xfrm>
            <a:off x="2618196" y="5245843"/>
            <a:ext cx="7142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www.youtube.com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watch?v</a:t>
            </a:r>
            <a:r>
              <a:rPr lang="en-US" dirty="0">
                <a:hlinkClick r:id="rId3"/>
              </a:rPr>
              <a:t>=8eyNm2QcOw8&amp;feature=</a:t>
            </a:r>
            <a:r>
              <a:rPr lang="en-US" dirty="0" err="1">
                <a:hlinkClick r:id="rId3"/>
              </a:rPr>
              <a:t>youtu.be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039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25D8D72-5898-E645-BA56-498F6D5EF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86" y="1166647"/>
            <a:ext cx="10143243" cy="54375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488514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Jet stream forms a meandering boundary between cold Polar air and warmer mid-latitude air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98343AC-0F08-404E-8580-BD59964D81A0}"/>
              </a:ext>
            </a:extLst>
          </p:cNvPr>
          <p:cNvGrpSpPr/>
          <p:nvPr/>
        </p:nvGrpSpPr>
        <p:grpSpPr>
          <a:xfrm>
            <a:off x="3037490" y="1166647"/>
            <a:ext cx="6408684" cy="5364778"/>
            <a:chOff x="3037490" y="1166647"/>
            <a:chExt cx="6408684" cy="536477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D4679AB-79F9-CF47-8300-1364C235B1EC}"/>
                </a:ext>
              </a:extLst>
            </p:cNvPr>
            <p:cNvSpPr txBox="1"/>
            <p:nvPr/>
          </p:nvSpPr>
          <p:spPr>
            <a:xfrm>
              <a:off x="3037490" y="1166647"/>
              <a:ext cx="2081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highlight>
                    <a:srgbClr val="00FFFF"/>
                  </a:highlight>
                </a:rPr>
                <a:t>Cold Arctic air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9BAFF7-285B-A448-A5DE-CA76162502C4}"/>
                </a:ext>
              </a:extLst>
            </p:cNvPr>
            <p:cNvSpPr txBox="1"/>
            <p:nvPr/>
          </p:nvSpPr>
          <p:spPr>
            <a:xfrm>
              <a:off x="3168868" y="3536732"/>
              <a:ext cx="32319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Warm mid-latitude air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56BCD9D-5048-E445-926A-E0734B1CBC06}"/>
                </a:ext>
              </a:extLst>
            </p:cNvPr>
            <p:cNvSpPr txBox="1"/>
            <p:nvPr/>
          </p:nvSpPr>
          <p:spPr>
            <a:xfrm>
              <a:off x="6096000" y="6069760"/>
              <a:ext cx="33501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highlight>
                    <a:srgbClr val="00FFFF"/>
                  </a:highlight>
                </a:rPr>
                <a:t>Cold Antarctic air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035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488514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But meandering happens more when the terrain is flat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EFBC6B-7F63-35FE-B27C-1317056EE2BD}"/>
              </a:ext>
            </a:extLst>
          </p:cNvPr>
          <p:cNvGrpSpPr/>
          <p:nvPr/>
        </p:nvGrpSpPr>
        <p:grpSpPr>
          <a:xfrm>
            <a:off x="2168801" y="658629"/>
            <a:ext cx="7854397" cy="5887383"/>
            <a:chOff x="2168801" y="658629"/>
            <a:chExt cx="7854397" cy="5887383"/>
          </a:xfrm>
        </p:grpSpPr>
        <p:pic>
          <p:nvPicPr>
            <p:cNvPr id="13314" name="Picture 2">
              <a:extLst>
                <a:ext uri="{FF2B5EF4-FFF2-40B4-BE49-F238E27FC236}">
                  <a16:creationId xmlns:a16="http://schemas.microsoft.com/office/drawing/2014/main" id="{DD705DAF-5189-184D-9A8E-021E4664C4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8801" y="658629"/>
              <a:ext cx="7854397" cy="58873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Up Arrow 6">
              <a:extLst>
                <a:ext uri="{FF2B5EF4-FFF2-40B4-BE49-F238E27FC236}">
                  <a16:creationId xmlns:a16="http://schemas.microsoft.com/office/drawing/2014/main" id="{CF7048F3-1C25-864C-93B7-75075485C8C7}"/>
                </a:ext>
              </a:extLst>
            </p:cNvPr>
            <p:cNvSpPr/>
            <p:nvPr/>
          </p:nvSpPr>
          <p:spPr>
            <a:xfrm rot="16200000" flipV="1">
              <a:off x="8588897" y="3076804"/>
              <a:ext cx="399393" cy="651639"/>
            </a:xfrm>
            <a:prstGeom prst="up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Up Arrow 7">
              <a:extLst>
                <a:ext uri="{FF2B5EF4-FFF2-40B4-BE49-F238E27FC236}">
                  <a16:creationId xmlns:a16="http://schemas.microsoft.com/office/drawing/2014/main" id="{07377BD7-67D5-A144-8812-1ECA548342AC}"/>
                </a:ext>
              </a:extLst>
            </p:cNvPr>
            <p:cNvSpPr/>
            <p:nvPr/>
          </p:nvSpPr>
          <p:spPr>
            <a:xfrm rot="5400000" flipV="1">
              <a:off x="4464452" y="3323473"/>
              <a:ext cx="399393" cy="651639"/>
            </a:xfrm>
            <a:prstGeom prst="up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8269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82868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Warmer Arctic -&gt; less temperature difference between Arctic and mid-latitude -&gt; jet is wavier and slower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DFA55DB-56D1-6C4A-957B-04AD5221A6B5}"/>
              </a:ext>
            </a:extLst>
          </p:cNvPr>
          <p:cNvGrpSpPr/>
          <p:nvPr/>
        </p:nvGrpSpPr>
        <p:grpSpPr>
          <a:xfrm>
            <a:off x="798786" y="1166647"/>
            <a:ext cx="10143243" cy="5437519"/>
            <a:chOff x="629860" y="557407"/>
            <a:chExt cx="10932280" cy="62254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4F94A1-5672-9743-AD19-29A2EC719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9860" y="557407"/>
              <a:ext cx="10932280" cy="6225436"/>
            </a:xfrm>
            <a:prstGeom prst="rect">
              <a:avLst/>
            </a:prstGeom>
          </p:spPr>
        </p:pic>
        <p:sp>
          <p:nvSpPr>
            <p:cNvPr id="3" name="Up Arrow 2">
              <a:extLst>
                <a:ext uri="{FF2B5EF4-FFF2-40B4-BE49-F238E27FC236}">
                  <a16:creationId xmlns:a16="http://schemas.microsoft.com/office/drawing/2014/main" id="{3E4D247E-AA9F-7341-ACA9-F067A911D0B5}"/>
                </a:ext>
              </a:extLst>
            </p:cNvPr>
            <p:cNvSpPr/>
            <p:nvPr/>
          </p:nvSpPr>
          <p:spPr>
            <a:xfrm>
              <a:off x="2774731" y="1450428"/>
              <a:ext cx="399393" cy="651641"/>
            </a:xfrm>
            <a:prstGeom prst="up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Up Arrow 5">
              <a:extLst>
                <a:ext uri="{FF2B5EF4-FFF2-40B4-BE49-F238E27FC236}">
                  <a16:creationId xmlns:a16="http://schemas.microsoft.com/office/drawing/2014/main" id="{8FE248C3-F8B4-4846-9A49-CA0E06CA5898}"/>
                </a:ext>
              </a:extLst>
            </p:cNvPr>
            <p:cNvSpPr/>
            <p:nvPr/>
          </p:nvSpPr>
          <p:spPr>
            <a:xfrm flipV="1">
              <a:off x="3904162" y="2680352"/>
              <a:ext cx="399393" cy="651639"/>
            </a:xfrm>
            <a:prstGeom prst="up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Up Arrow 6">
              <a:extLst>
                <a:ext uri="{FF2B5EF4-FFF2-40B4-BE49-F238E27FC236}">
                  <a16:creationId xmlns:a16="http://schemas.microsoft.com/office/drawing/2014/main" id="{D397CE5D-E09B-614E-AF09-CB2BE8247BAE}"/>
                </a:ext>
              </a:extLst>
            </p:cNvPr>
            <p:cNvSpPr/>
            <p:nvPr/>
          </p:nvSpPr>
          <p:spPr>
            <a:xfrm flipV="1">
              <a:off x="8150486" y="2880769"/>
              <a:ext cx="399393" cy="651639"/>
            </a:xfrm>
            <a:prstGeom prst="up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Up Arrow 7">
              <a:extLst>
                <a:ext uri="{FF2B5EF4-FFF2-40B4-BE49-F238E27FC236}">
                  <a16:creationId xmlns:a16="http://schemas.microsoft.com/office/drawing/2014/main" id="{DBAD0248-2CBD-7A41-8EAB-861BF0B9784E}"/>
                </a:ext>
              </a:extLst>
            </p:cNvPr>
            <p:cNvSpPr/>
            <p:nvPr/>
          </p:nvSpPr>
          <p:spPr>
            <a:xfrm>
              <a:off x="5896303" y="1124607"/>
              <a:ext cx="399393" cy="651641"/>
            </a:xfrm>
            <a:prstGeom prst="up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C5966C-CD41-1144-BB1D-5DDC09E0D897}"/>
              </a:ext>
            </a:extLst>
          </p:cNvPr>
          <p:cNvGrpSpPr/>
          <p:nvPr/>
        </p:nvGrpSpPr>
        <p:grpSpPr>
          <a:xfrm>
            <a:off x="2981524" y="1200395"/>
            <a:ext cx="6464650" cy="5331030"/>
            <a:chOff x="2981524" y="1200395"/>
            <a:chExt cx="6464650" cy="53310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E471AD-2C6A-1546-9C77-97757B4A6792}"/>
                </a:ext>
              </a:extLst>
            </p:cNvPr>
            <p:cNvSpPr txBox="1"/>
            <p:nvPr/>
          </p:nvSpPr>
          <p:spPr>
            <a:xfrm>
              <a:off x="2981524" y="1200395"/>
              <a:ext cx="2081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highlight>
                    <a:srgbClr val="00FFFF"/>
                  </a:highlight>
                </a:rPr>
                <a:t>Cold Arctic air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21CBE2-228A-5940-949C-DD2D646E7A3B}"/>
                </a:ext>
              </a:extLst>
            </p:cNvPr>
            <p:cNvSpPr txBox="1"/>
            <p:nvPr/>
          </p:nvSpPr>
          <p:spPr>
            <a:xfrm>
              <a:off x="3168868" y="3536732"/>
              <a:ext cx="32319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Warm mid-latitude air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B982FC-7695-6F45-B6F7-A98556F7E523}"/>
                </a:ext>
              </a:extLst>
            </p:cNvPr>
            <p:cNvSpPr txBox="1"/>
            <p:nvPr/>
          </p:nvSpPr>
          <p:spPr>
            <a:xfrm>
              <a:off x="6096000" y="6069760"/>
              <a:ext cx="33501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highlight>
                    <a:srgbClr val="00FFFF"/>
                  </a:highlight>
                </a:rPr>
                <a:t>Cold Antarctic air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0461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82868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Warmer Arctic -&gt; less temperature difference between Arctic and mid-latitude -&gt; jet is wavier and slower -&gt; prolonged periods of drought and cold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033B3C-A3D9-C84F-BB79-F627F8027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20" y="1348154"/>
            <a:ext cx="4869991" cy="39809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B13D356-2A8C-A34B-ACA0-2324881B3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815" y="4791101"/>
            <a:ext cx="1993900" cy="1003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5939DF-5F23-5D44-94C0-322BE2486A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6058" y="1501042"/>
            <a:ext cx="6410692" cy="367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143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5A90F-B7AD-3AED-5ABA-6D618845645D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OK, let’s </a:t>
            </a:r>
            <a:r>
              <a:rPr lang="en-US" sz="2400" b="1"/>
              <a:t>do this</a:t>
            </a:r>
            <a:endParaRPr lang="en-US" sz="2400" b="1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3BE397-4488-0129-9F9F-B3F0A8873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010" y="552123"/>
            <a:ext cx="5604510" cy="631266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21DDF4-C510-0287-C1BD-C9AF7D1227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311"/>
          <a:stretch/>
        </p:blipFill>
        <p:spPr>
          <a:xfrm>
            <a:off x="247650" y="2068830"/>
            <a:ext cx="5604510" cy="258948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93648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1565</TotalTime>
  <Words>114</Words>
  <Application>Microsoft Macintosh PowerPoint</Application>
  <PresentationFormat>Widescreen</PresentationFormat>
  <Paragraphs>18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Francis and Vavrus, 2013 </vt:lpstr>
      <vt:lpstr>Jet stream forms a meandering boundary between cold Polar air and warmer mid-latitude air</vt:lpstr>
      <vt:lpstr>But meandering happens more when the terrain is flat</vt:lpstr>
      <vt:lpstr>Warmer Arctic -&gt; less temperature difference between Arctic and mid-latitude -&gt; jet is wavier and slower</vt:lpstr>
      <vt:lpstr>Warmer Arctic -&gt; less temperature difference between Arctic and mid-latitude -&gt; jet is wavier and slower -&gt; prolonged periods of drought and cold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Francis and Vavrus, 2013 </dc:title>
  <dc:creator>Steven</dc:creator>
  <cp:lastModifiedBy>Steven</cp:lastModifiedBy>
  <cp:revision>6</cp:revision>
  <dcterms:created xsi:type="dcterms:W3CDTF">2024-11-05T04:40:08Z</dcterms:created>
  <dcterms:modified xsi:type="dcterms:W3CDTF">2024-12-05T18:09:55Z</dcterms:modified>
</cp:coreProperties>
</file>

<file path=docProps/thumbnail.jpeg>
</file>